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1230" r:id="rId3"/>
    <p:sldId id="257" r:id="rId4"/>
    <p:sldId id="1262" r:id="rId5"/>
    <p:sldId id="1229" r:id="rId6"/>
    <p:sldId id="1260" r:id="rId7"/>
    <p:sldId id="1232" r:id="rId8"/>
    <p:sldId id="1261" r:id="rId9"/>
    <p:sldId id="1258" r:id="rId10"/>
    <p:sldId id="1241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2034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033A82-AC5B-4685-99EA-DC4167DB243D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368937-18A1-4E55-8671-4801DAF7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53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68937-18A1-4E55-8671-4801DAF7953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077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A7440-8BFC-4AE4-8366-F4D435600B6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861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49F9-C0EE-E1F9-58EA-31AA0CF06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956FD7-622C-C1FB-E78C-5D3386DF8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A6A8A-1977-C1EB-0F01-C477D676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30522-B6C6-6BCF-AF64-01283F2D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3C4C-5552-FBE9-B44F-878D09CD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36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6B06-241A-1A4F-3C04-7B3D0C4E1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73DCBE-3864-81EA-7CD5-BAE61CD79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8858D-474E-B4A0-5B98-A1C7C0F2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53BB4-9677-E272-7B6C-C0DD3763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9321A-E600-2E4B-C814-237DCD9D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645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C476BD-2D64-B43A-839D-3ADF4B03D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4B6AF-CE88-41EB-2193-F455C9F1A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F2A62-E4A1-D270-9FB4-2ADFA0F4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8ABC1-D22F-B7BE-8E3B-2C071E60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4CCDA-5516-E702-0928-05D5C6ED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07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EBFF-ED6E-21DA-1EA4-1087C9A2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DC374-8DBE-4E64-50BE-48A233874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D30C0-158A-23BF-CF76-E07271CD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69045-9114-C870-6EBB-CF828DFD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497B-1D1E-5858-F539-2892B659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773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AD5F-7CAA-5ED5-DDE5-01135E14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0E11-049F-6416-41A3-064A2778E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7360-D5BC-F246-DC32-E8DE1CD36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8BFDF-8677-E867-B1D1-997A6283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07DF3-4BBA-0F98-C243-E7BB223A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098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E3A2-367F-E837-B9F3-74907EBA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C1E11-E439-4121-E583-0DB422D7F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70EBB-8ECF-4626-B0C0-D83CBE89E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E37B2-FFA2-4D10-758C-CE6308F3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3420B-1849-93AE-3EDD-EBBFCCCB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FD211-4A56-DC5F-8A15-84F77BBB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860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FC17F-EDCC-13B0-AE6A-89D5D6C0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D7287-A3E3-10E7-B57F-DC005CDE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1F716-0D10-5FF3-EC94-ED6D214C8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BBF18-55A9-D8EC-FF6E-845EEA697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EC349-AB3E-C5E4-A1D3-E80933D4D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07135-02EC-BBF6-686E-352CC067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D11AD-9077-A6DF-FF4E-BF0A4032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61D09-04A4-9677-B419-645F82FB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84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B1D5-A973-465C-0C3B-65DCF408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0E7B2-890C-5012-8CF7-D6C120E4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42A95-DD89-4123-2198-FE934B1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DB215-0578-2E60-C1E7-B99A5FAB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335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219111-53E3-2FFE-DEC0-C6B9FE30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A7849-46EB-9E3E-5B05-5981DDC1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6F7FC-B1F2-F15A-251C-31C21B0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457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EAFF-2B4A-B716-68C8-6B516A16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323B8-3E23-6601-AC43-C32CB075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14CFF-828F-AD52-DA93-C8B93B145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D2BFC-531D-81DB-B705-5DDA9C53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24E9E-C96A-E75A-7BC2-F24C433C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24947-CEFB-F54E-DA7F-7DAF1532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54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02DF-3371-98D6-B252-0045F788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D056A-43D5-ED52-C9A2-0025FC08F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BC497-169F-9875-C106-E8B7875FF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8AB8E-0DA9-F960-8519-B65C153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4F36F-F180-475F-2401-73397BDB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4B3EC-AB66-CDF1-E0A1-086DF75B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782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4344E-3873-5B4D-3328-51244693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CC7D3-8843-3308-28B4-C53193CEF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CF6DA-D1B7-9AA5-D8EA-D3944A1A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F1B053-0E32-446F-B171-53C2AB9D778B}" type="datetimeFigureOut">
              <a:rPr lang="en-CA" smtClean="0"/>
              <a:t>2025-09-26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4E58D-C219-A858-24C6-D04906BA5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9C0D0-FF28-E2C0-2486-40B3D13C1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B1896-71FE-4A95-AB1A-0411290763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98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hyperlink" Target="https://www.bfiontario.c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D4ED-070B-2150-DB28-5E26A7480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364" y="1216152"/>
            <a:ext cx="10123054" cy="2977157"/>
          </a:xfrm>
        </p:spPr>
        <p:txBody>
          <a:bodyPr>
            <a:normAutofit/>
          </a:bodyPr>
          <a:lstStyle/>
          <a:p>
            <a:r>
              <a:rPr lang="en-CA" sz="4400" b="1" dirty="0"/>
              <a:t>BFI Ontario’s </a:t>
            </a:r>
            <a:br>
              <a:rPr lang="en-CA" sz="4400" b="1" dirty="0"/>
            </a:br>
            <a:r>
              <a:rPr lang="en-CA" sz="4400" b="1" dirty="0"/>
              <a:t>National Breastfeeding Week 2025 </a:t>
            </a:r>
            <a:br>
              <a:rPr lang="en-CA" sz="4400" b="1" dirty="0"/>
            </a:br>
            <a:r>
              <a:rPr lang="en-CA" sz="4400" b="1" dirty="0"/>
              <a:t>Resource Kit</a:t>
            </a:r>
          </a:p>
        </p:txBody>
      </p: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CA51A298-A6B9-39B9-A9DC-A98C989A8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21" y="377835"/>
            <a:ext cx="3810532" cy="8383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84595E-7180-25EE-C5D6-11A86631E640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FDD82C69-3AE8-6E37-AD59-9C46A0D2A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584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6"/>
    </mc:Choice>
    <mc:Fallback>
      <p:transition spd="slow" advTm="1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E475-4FA9-0B86-B2FC-5773D4A6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090501" cy="2383184"/>
          </a:xfrm>
        </p:spPr>
        <p:txBody>
          <a:bodyPr>
            <a:normAutofit/>
          </a:bodyPr>
          <a:lstStyle/>
          <a:p>
            <a:r>
              <a:rPr lang="en-CA" sz="2800" dirty="0"/>
              <a:t>Feel free to use any of the materials</a:t>
            </a:r>
            <a:br>
              <a:rPr lang="en-CA" sz="2800" dirty="0"/>
            </a:br>
            <a:r>
              <a:rPr lang="en-CA" sz="2800" dirty="0"/>
              <a:t>in the 2025 resource kit as long as you acknowledge BFI Ontario as the source.</a:t>
            </a:r>
            <a:br>
              <a:rPr lang="en-CA" sz="2800" dirty="0"/>
            </a:br>
            <a:endParaRPr lang="en-CA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190709-DED9-A174-AB95-5B6144463243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499AEF-9930-560C-A84A-788689BB7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5" t="33042" r="7672" b="34111"/>
          <a:stretch>
            <a:fillRect/>
          </a:stretch>
        </p:blipFill>
        <p:spPr>
          <a:xfrm>
            <a:off x="7754762" y="1018133"/>
            <a:ext cx="3912124" cy="35633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B0FA4-581F-69B0-C75A-D4C91D59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9885"/>
            <a:ext cx="6015087" cy="389166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Feedback and suggestions for future NBW resource kits welcome.</a:t>
            </a:r>
          </a:p>
        </p:txBody>
      </p:sp>
      <p:pic>
        <p:nvPicPr>
          <p:cNvPr id="5" name="Picture 4" descr="A group of icons with text&#10;&#10;AI-generated content may be incorrect.">
            <a:extLst>
              <a:ext uri="{FF2B5EF4-FFF2-40B4-BE49-F238E27FC236}">
                <a16:creationId xmlns:a16="http://schemas.microsoft.com/office/drawing/2014/main" id="{DF264280-4F1C-5D40-7426-4DFA3F11E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5" t="65385" r="40705" b="8973"/>
          <a:stretch>
            <a:fillRect/>
          </a:stretch>
        </p:blipFill>
        <p:spPr bwMode="auto">
          <a:xfrm>
            <a:off x="1743959" y="3279500"/>
            <a:ext cx="2610832" cy="2120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CB2EDC9-6EF1-1CD6-E647-FAFE9EE19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02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1"/>
    </mc:Choice>
    <mc:Fallback>
      <p:transition spd="slow" advTm="3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EE8D4-E0D6-F985-F1CB-075FD80F7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9764-C61C-D817-7579-D6DBBFF19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706"/>
            <a:ext cx="5257800" cy="2469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Marg La Salle </a:t>
            </a:r>
            <a:r>
              <a:rPr lang="en-CA" dirty="0"/>
              <a:t>RN, BScN, IBCLC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 have no conflict of interest to declare.</a:t>
            </a:r>
          </a:p>
          <a:p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FCFBEC-27C1-5453-8458-E682505C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581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802244"/>
                </a:solidFill>
                <a:latin typeface="+mn-lt"/>
              </a:rPr>
              <a:t>Resource kit and presentation prepared by</a:t>
            </a:r>
            <a:r>
              <a:rPr lang="en-CA" sz="4000" b="1" dirty="0">
                <a:solidFill>
                  <a:srgbClr val="802244"/>
                </a:solidFill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063B5-A57B-0A13-BCCB-8C59C462E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t="26667" r="29828" b="26665"/>
          <a:stretch/>
        </p:blipFill>
        <p:spPr>
          <a:xfrm>
            <a:off x="7970520" y="2838310"/>
            <a:ext cx="3383280" cy="320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872C77-2E83-20DA-5DE7-9F7C0323EC79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8F3B2553-AC5F-D213-E361-F38111FF0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534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61"/>
    </mc:Choice>
    <mc:Fallback>
      <p:transition spd="slow" advTm="2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F9D07-07C9-DA0C-8423-22BA2ADC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041"/>
            <a:ext cx="10515600" cy="1152144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800000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836ED-412F-1C03-5DC9-F318D6AE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344"/>
            <a:ext cx="7548418" cy="4567619"/>
          </a:xfrm>
        </p:spPr>
        <p:txBody>
          <a:bodyPr/>
          <a:lstStyle/>
          <a:p>
            <a:r>
              <a:rPr lang="en-CA" dirty="0"/>
              <a:t>Highlight key content of the BFION NBW 2025 resource kit</a:t>
            </a:r>
          </a:p>
          <a:p>
            <a:r>
              <a:rPr lang="en-CA" dirty="0"/>
              <a:t>Describe how to access the resource kit and individual resources</a:t>
            </a:r>
          </a:p>
          <a:p>
            <a:r>
              <a:rPr lang="en-CA" dirty="0"/>
              <a:t>Invite feedback to inform next year’s NBW resource kit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596FCC-D7F6-032B-D90E-229A5348E43C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group of icons of people&#10;&#10;AI-generated content may be incorrect.">
            <a:extLst>
              <a:ext uri="{FF2B5EF4-FFF2-40B4-BE49-F238E27FC236}">
                <a16:creationId xmlns:a16="http://schemas.microsoft.com/office/drawing/2014/main" id="{76EB43DF-92BC-A0D6-F80F-A6FE58A32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9" t="32901" r="7780" b="41491"/>
          <a:stretch>
            <a:fillRect/>
          </a:stretch>
        </p:blipFill>
        <p:spPr bwMode="auto">
          <a:xfrm>
            <a:off x="8698778" y="1541087"/>
            <a:ext cx="2818967" cy="2969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3C7CA3E-C6A6-D572-ACA8-55B41720A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383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59"/>
    </mc:Choice>
    <mc:Fallback>
      <p:transition spd="slow" advTm="2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A868-8B53-45A7-DF39-01B5F58F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184728"/>
            <a:ext cx="10633364" cy="1357746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802244"/>
                </a:solidFill>
              </a:rPr>
              <a:t>WABA Theme for 2025</a:t>
            </a:r>
            <a:endParaRPr lang="en-CA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1BBF-9BC1-947A-FA55-D1FB0F6832A4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A7998D-8A51-F908-F1EB-9070E0E5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04" y="1307651"/>
            <a:ext cx="4507345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9E84FC9-000E-FCB2-6748-6C5A5350E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570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5"/>
    </mc:Choice>
    <mc:Fallback>
      <p:transition spd="slow" advTm="2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7381-55EB-97F8-0838-2B868623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6787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802244"/>
                </a:solidFill>
              </a:rPr>
              <a:t>Resource Kit Contents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9578-8714-920A-3382-84915659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818"/>
            <a:ext cx="10515600" cy="4699145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NBW 2025 theme</a:t>
            </a:r>
          </a:p>
          <a:p>
            <a:pPr marL="0" indent="0">
              <a:buNone/>
            </a:pPr>
            <a:r>
              <a:rPr lang="en-CA" dirty="0"/>
              <a:t>BFION’s 25</a:t>
            </a:r>
            <a:r>
              <a:rPr lang="en-CA" baseline="30000" dirty="0"/>
              <a:t>th</a:t>
            </a:r>
            <a:r>
              <a:rPr lang="en-CA" dirty="0"/>
              <a:t> anniversary</a:t>
            </a:r>
          </a:p>
          <a:p>
            <a:pPr marL="0" indent="0">
              <a:buNone/>
            </a:pPr>
            <a:r>
              <a:rPr lang="en-CA" dirty="0"/>
              <a:t>National Breastfeeding Week 2025 Celebration Ideas and Resources</a:t>
            </a:r>
          </a:p>
          <a:p>
            <a:r>
              <a:rPr lang="en-CA" dirty="0"/>
              <a:t>Social Media</a:t>
            </a:r>
          </a:p>
          <a:p>
            <a:r>
              <a:rPr lang="en-CA" dirty="0"/>
              <a:t>NBW 2025 Activities for Health Care Providers</a:t>
            </a:r>
          </a:p>
          <a:p>
            <a:r>
              <a:rPr lang="en-CA" dirty="0"/>
              <a:t>NBW 2025 Activities for Health Care Facilities</a:t>
            </a:r>
          </a:p>
          <a:p>
            <a:r>
              <a:rPr lang="en-CA" dirty="0"/>
              <a:t>Appendices</a:t>
            </a:r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BDDD9-DCAE-B1AB-110A-DA3A4A9AA343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group of numbers and text&#10;&#10;AI-generated content may be incorrect.">
            <a:extLst>
              <a:ext uri="{FF2B5EF4-FFF2-40B4-BE49-F238E27FC236}">
                <a16:creationId xmlns:a16="http://schemas.microsoft.com/office/drawing/2014/main" id="{5C4B351F-13A6-68F2-A87F-5E1AE640F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8" t="3046" r="1764" b="73076"/>
          <a:stretch>
            <a:fillRect/>
          </a:stretch>
        </p:blipFill>
        <p:spPr bwMode="auto">
          <a:xfrm>
            <a:off x="8340437" y="3661497"/>
            <a:ext cx="3255097" cy="2593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AF5DF5A0-36A0-08E3-45A6-96C4133DE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502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05"/>
    </mc:Choice>
    <mc:Fallback>
      <p:transition spd="slow" advTm="6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01E80-087A-93D4-DBDC-A57962B48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FF02-F8A4-791D-9131-C7A2554F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6787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800000"/>
                </a:solidFill>
              </a:rPr>
              <a:t>Social Media</a:t>
            </a:r>
            <a:br>
              <a:rPr lang="en-CA" sz="4000" dirty="0"/>
            </a:br>
            <a:endParaRPr lang="en-CA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4353F-2E0B-76B7-81DC-F7F34E6951CD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0B1CE8-D260-8846-4540-8EA0F2CCE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1872"/>
            <a:ext cx="10515600" cy="4942523"/>
          </a:xfrm>
        </p:spPr>
        <p:txBody>
          <a:bodyPr/>
          <a:lstStyle/>
          <a:p>
            <a:r>
              <a:rPr lang="en-CA" dirty="0"/>
              <a:t>Suggested Hashtags</a:t>
            </a:r>
          </a:p>
          <a:p>
            <a:r>
              <a:rPr lang="en-CA" dirty="0"/>
              <a:t>Social media linking</a:t>
            </a:r>
          </a:p>
          <a:p>
            <a:pPr marL="0" indent="0">
              <a:buNone/>
            </a:pPr>
            <a:r>
              <a:rPr lang="en-CA" b="1" dirty="0"/>
              <a:t>   Please follow, like and share BFI Ontario posts!</a:t>
            </a:r>
            <a:endParaRPr lang="en-CA" dirty="0"/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solidFill>
                  <a:srgbClr val="800000"/>
                </a:solidFill>
              </a:rPr>
              <a:t>Facebook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solidFill>
                  <a:srgbClr val="800000"/>
                </a:solidFill>
              </a:rPr>
              <a:t>Instagram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solidFill>
                  <a:srgbClr val="800000"/>
                </a:solidFill>
              </a:rPr>
              <a:t>Linked 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9A4E5-500D-AC37-2962-9894E951E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8" t="8412" r="43911" b="59087"/>
          <a:stretch/>
        </p:blipFill>
        <p:spPr bwMode="auto">
          <a:xfrm>
            <a:off x="7607809" y="2758598"/>
            <a:ext cx="2142172" cy="3085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2AC2340-FEEE-585F-FFAC-BE2DA278D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23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4"/>
    </mc:Choice>
    <mc:Fallback>
      <p:transition spd="slow" advTm="3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E24BB-9FBD-4DA3-8CD0-DE0D1357F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E343-9283-50FC-AA43-D217CFC7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6787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802244"/>
                </a:solidFill>
              </a:rPr>
              <a:t>NBW </a:t>
            </a:r>
            <a:r>
              <a:rPr lang="en-CA" sz="4000" b="1" dirty="0">
                <a:solidFill>
                  <a:srgbClr val="800000"/>
                </a:solidFill>
              </a:rPr>
              <a:t>2025 Activities for Health Care Providers</a:t>
            </a:r>
            <a:br>
              <a:rPr lang="en-CA" sz="4000" dirty="0"/>
            </a:b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5E402-443E-0547-770A-950648604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432"/>
            <a:ext cx="8001000" cy="5006531"/>
          </a:xfrm>
        </p:spPr>
        <p:txBody>
          <a:bodyPr/>
          <a:lstStyle/>
          <a:p>
            <a:r>
              <a:rPr lang="en-CA" dirty="0"/>
              <a:t>Have a contest for staff</a:t>
            </a:r>
          </a:p>
          <a:p>
            <a:pPr marL="0" lvl="0" indent="0">
              <a:buNone/>
            </a:pPr>
            <a:r>
              <a:rPr lang="en-CA" sz="2400" dirty="0">
                <a:solidFill>
                  <a:srgbClr val="800000"/>
                </a:solidFill>
              </a:rPr>
              <a:t>Word Scramble, Crossword Puzzle, Word Search, Search and Find, Two Truths and a Lie </a:t>
            </a:r>
          </a:p>
          <a:p>
            <a:r>
              <a:rPr lang="en-CA" dirty="0"/>
              <a:t>Post a “Question of the Day”</a:t>
            </a:r>
          </a:p>
          <a:p>
            <a:r>
              <a:rPr lang="en-CA" dirty="0"/>
              <a:t>Build a Breastfeeding or BFI Champions recognition wall</a:t>
            </a:r>
          </a:p>
          <a:p>
            <a:r>
              <a:rPr lang="en-CA" dirty="0"/>
              <a:t>Boost engagement and build awareness with infographics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AE8D2-F63E-7C1C-B121-D8673FA05AE4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person holding a baby&#10;&#10;AI-generated content may be incorrect.">
            <a:extLst>
              <a:ext uri="{FF2B5EF4-FFF2-40B4-BE49-F238E27FC236}">
                <a16:creationId xmlns:a16="http://schemas.microsoft.com/office/drawing/2014/main" id="{63BBE158-957A-3003-01B5-95FB5235A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37" y="2099663"/>
            <a:ext cx="2549236" cy="2549236"/>
          </a:xfrm>
          <a:prstGeom prst="rect">
            <a:avLst/>
          </a:prstGeom>
          <a:effectLst>
            <a:glow rad="127000">
              <a:srgbClr val="B11B26"/>
            </a:glow>
          </a:effectLst>
        </p:spPr>
      </p:pic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0B578EF2-F0C2-3409-798E-0FEC2EC13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7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59"/>
    </mc:Choice>
    <mc:Fallback>
      <p:transition spd="slow" advTm="10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97A7-49CE-60DB-DA9F-B5D017B8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b="1" dirty="0">
                <a:solidFill>
                  <a:srgbClr val="800000"/>
                </a:solidFill>
              </a:rPr>
              <a:t>NBW 2025 Activities for Health Care Facilities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96E58-CD9C-21EA-36D3-DB3DB2650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0110"/>
            <a:ext cx="5181600" cy="47268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/>
              <a:t>Community Outreach</a:t>
            </a:r>
          </a:p>
          <a:p>
            <a:r>
              <a:rPr lang="en-CA" sz="2400" dirty="0"/>
              <a:t>Newsletter or E-bulletin</a:t>
            </a:r>
          </a:p>
          <a:p>
            <a:r>
              <a:rPr lang="en-CA" sz="2400" dirty="0"/>
              <a:t>Town Hall/Community Forum </a:t>
            </a:r>
          </a:p>
          <a:p>
            <a:r>
              <a:rPr lang="en-CA" sz="2400" dirty="0"/>
              <a:t>Surveys &amp; feedback tools</a:t>
            </a:r>
          </a:p>
          <a:p>
            <a:r>
              <a:rPr lang="en-CA" sz="2400" dirty="0"/>
              <a:t>Pop-Up booth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CFB8C-93D0-DA24-EFFB-52F469E18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50110"/>
            <a:ext cx="5181600" cy="47268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/>
              <a:t>Community Engagement</a:t>
            </a:r>
          </a:p>
          <a:p>
            <a:r>
              <a:rPr lang="en-CA" sz="2400" dirty="0"/>
              <a:t>Have parents share real-life stories </a:t>
            </a:r>
          </a:p>
          <a:p>
            <a:r>
              <a:rPr lang="en-CA" sz="2400" dirty="0"/>
              <a:t>Host an online discussion </a:t>
            </a:r>
          </a:p>
          <a:p>
            <a:r>
              <a:rPr lang="en-CA" sz="2400" dirty="0"/>
              <a:t>Host a latch-on</a:t>
            </a:r>
          </a:p>
          <a:p>
            <a:r>
              <a:rPr lang="en-CA" sz="2400" dirty="0"/>
              <a:t>Lead a campaign for breastfeeding spaces</a:t>
            </a:r>
          </a:p>
          <a:p>
            <a:r>
              <a:rPr lang="en-CA" sz="2400" dirty="0"/>
              <a:t>Include breastfeeding support in Emergency Preparedness plans</a:t>
            </a:r>
          </a:p>
          <a:p>
            <a:r>
              <a:rPr lang="en-CA" sz="2400" dirty="0"/>
              <a:t>Celebrate with visitors – new resource - </a:t>
            </a:r>
            <a:r>
              <a:rPr lang="en-CA" sz="2400" i="1" dirty="0">
                <a:solidFill>
                  <a:srgbClr val="800000"/>
                </a:solidFill>
              </a:rPr>
              <a:t>Protecting &amp; Sustaining Breastfeeding Family Worksheet</a:t>
            </a:r>
          </a:p>
          <a:p>
            <a:r>
              <a:rPr lang="en-CA" sz="2400" dirty="0"/>
              <a:t>Create a “Pledge Wall”</a:t>
            </a:r>
          </a:p>
          <a:p>
            <a:r>
              <a:rPr lang="en-CA" sz="2400" dirty="0"/>
              <a:t>Distribute parent affirmation cards</a:t>
            </a:r>
          </a:p>
          <a:p>
            <a:endParaRPr lang="en-CA" sz="2400" dirty="0"/>
          </a:p>
          <a:p>
            <a:endParaRPr lang="en-CA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AB4DD-7671-70A4-22E0-5F972C312C71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081F425-193E-0EDD-8F1A-4746CD8A7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382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14"/>
    </mc:Choice>
    <mc:Fallback>
      <p:transition spd="slow" advTm="18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6BF5-84B2-4970-5832-9459429A8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b="1" dirty="0">
                <a:solidFill>
                  <a:srgbClr val="802244"/>
                </a:solidFill>
                <a:latin typeface="+mn-lt"/>
              </a:rPr>
              <a:t>Accessing the BFION NBW 2025 Resource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8E8D-615D-2B7B-9B4F-DD0250C68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2358448"/>
          </a:xfrm>
        </p:spPr>
        <p:txBody>
          <a:bodyPr/>
          <a:lstStyle/>
          <a:p>
            <a:r>
              <a:rPr lang="en-CA" dirty="0"/>
              <a:t>Visit the BFION website: </a:t>
            </a:r>
            <a:r>
              <a:rPr lang="en-CA" dirty="0">
                <a:hlinkClick r:id="rId4"/>
              </a:rPr>
              <a:t>https://www.bfiontario.ca/</a:t>
            </a:r>
            <a:endParaRPr lang="en-CA" dirty="0"/>
          </a:p>
          <a:p>
            <a:r>
              <a:rPr lang="en-CA" dirty="0"/>
              <a:t>Email sent to membership</a:t>
            </a:r>
          </a:p>
          <a:p>
            <a:r>
              <a:rPr lang="en-CA" dirty="0"/>
              <a:t>BFION social media platforms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8ADC1-07F6-A620-65B2-C62959441EED}"/>
              </a:ext>
            </a:extLst>
          </p:cNvPr>
          <p:cNvSpPr/>
          <p:nvPr/>
        </p:nvSpPr>
        <p:spPr>
          <a:xfrm>
            <a:off x="0" y="6694714"/>
            <a:ext cx="12192000" cy="163286"/>
          </a:xfrm>
          <a:prstGeom prst="rect">
            <a:avLst/>
          </a:prstGeom>
          <a:solidFill>
            <a:srgbClr val="802244"/>
          </a:solidFill>
          <a:ln>
            <a:solidFill>
              <a:srgbClr val="8022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Content Placeholder 6" descr="A close-up of a sign&#10;&#10;AI-generated content may be incorrect.">
            <a:extLst>
              <a:ext uri="{FF2B5EF4-FFF2-40B4-BE49-F238E27FC236}">
                <a16:creationId xmlns:a16="http://schemas.microsoft.com/office/drawing/2014/main" id="{68600F67-A647-8301-F4A6-32FD45B23E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43" y="5264755"/>
            <a:ext cx="3810532" cy="8383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6C05A1C-6DF0-5397-F64D-661A3EC3E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029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41"/>
    </mc:Choice>
    <mc:Fallback>
      <p:transition spd="slow" advTm="4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4451</TotalTime>
  <Words>318</Words>
  <Application>Microsoft Office PowerPoint</Application>
  <PresentationFormat>Widescreen</PresentationFormat>
  <Paragraphs>54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Wingdings</vt:lpstr>
      <vt:lpstr>Office Theme</vt:lpstr>
      <vt:lpstr>BFI Ontario’s  National Breastfeeding Week 2025  Resource Kit</vt:lpstr>
      <vt:lpstr>Resource kit and presentation prepared by:</vt:lpstr>
      <vt:lpstr>Objectives</vt:lpstr>
      <vt:lpstr>WABA Theme for 2025</vt:lpstr>
      <vt:lpstr>Resource Kit Contents</vt:lpstr>
      <vt:lpstr>Social Media </vt:lpstr>
      <vt:lpstr>NBW 2025 Activities for Health Care Providers </vt:lpstr>
      <vt:lpstr>NBW 2025 Activities for Health Care Facilities</vt:lpstr>
      <vt:lpstr>Accessing the BFION NBW 2025 Resource Kit</vt:lpstr>
      <vt:lpstr>Feel free to use any of the materials in the 2025 resource kit as long as you acknowledge BFI Ontario as the source.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 La Salle</dc:creator>
  <cp:lastModifiedBy>Marg La Salle</cp:lastModifiedBy>
  <cp:revision>4</cp:revision>
  <cp:lastPrinted>2025-09-25T13:47:40Z</cp:lastPrinted>
  <dcterms:created xsi:type="dcterms:W3CDTF">2025-08-11T14:59:26Z</dcterms:created>
  <dcterms:modified xsi:type="dcterms:W3CDTF">2025-09-27T00:26:29Z</dcterms:modified>
</cp:coreProperties>
</file>